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5"/>
  </p:sldMasterIdLst>
  <p:notesMasterIdLst>
    <p:notesMasterId r:id="rId34"/>
  </p:notesMasterIdLst>
  <p:handoutMasterIdLst>
    <p:handoutMasterId r:id="rId35"/>
  </p:handoutMasterIdLst>
  <p:sldIdLst>
    <p:sldId id="257" r:id="rId6"/>
    <p:sldId id="646" r:id="rId7"/>
    <p:sldId id="707" r:id="rId8"/>
    <p:sldId id="708" r:id="rId9"/>
    <p:sldId id="698" r:id="rId10"/>
    <p:sldId id="682" r:id="rId11"/>
    <p:sldId id="699" r:id="rId12"/>
    <p:sldId id="706" r:id="rId13"/>
    <p:sldId id="700" r:id="rId14"/>
    <p:sldId id="701" r:id="rId15"/>
    <p:sldId id="703" r:id="rId16"/>
    <p:sldId id="702" r:id="rId17"/>
    <p:sldId id="688" r:id="rId18"/>
    <p:sldId id="697" r:id="rId19"/>
    <p:sldId id="696" r:id="rId20"/>
    <p:sldId id="704" r:id="rId21"/>
    <p:sldId id="713" r:id="rId22"/>
    <p:sldId id="709" r:id="rId23"/>
    <p:sldId id="711" r:id="rId24"/>
    <p:sldId id="692" r:id="rId25"/>
    <p:sldId id="715" r:id="rId26"/>
    <p:sldId id="717" r:id="rId27"/>
    <p:sldId id="723" r:id="rId28"/>
    <p:sldId id="718" r:id="rId29"/>
    <p:sldId id="721" r:id="rId30"/>
    <p:sldId id="722" r:id="rId31"/>
    <p:sldId id="720" r:id="rId32"/>
    <p:sldId id="678" r:id="rId33"/>
  </p:sldIdLst>
  <p:sldSz cx="9602788" cy="6858000"/>
  <p:notesSz cx="7099300" cy="10234613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90">
          <p15:clr>
            <a:srgbClr val="A4A3A4"/>
          </p15:clr>
        </p15:guide>
        <p15:guide id="3" pos="3025">
          <p15:clr>
            <a:srgbClr val="A4A3A4"/>
          </p15:clr>
        </p15:guide>
        <p15:guide id="4" pos="289">
          <p15:clr>
            <a:srgbClr val="A4A3A4"/>
          </p15:clr>
        </p15:guide>
        <p15:guide id="5" pos="57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751CB"/>
    <a:srgbClr val="FF331D"/>
    <a:srgbClr val="1D9F71"/>
    <a:srgbClr val="177B57"/>
    <a:srgbClr val="339933"/>
    <a:srgbClr val="C41300"/>
    <a:srgbClr val="8EC6A1"/>
    <a:srgbClr val="99CC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1" autoAdjust="0"/>
    <p:restoredTop sz="95915" autoAdjust="0"/>
  </p:normalViewPr>
  <p:slideViewPr>
    <p:cSldViewPr snapToGrid="0" snapToObjects="1">
      <p:cViewPr varScale="1">
        <p:scale>
          <a:sx n="70" d="100"/>
          <a:sy n="70" d="100"/>
        </p:scale>
        <p:origin x="-1476" y="-96"/>
      </p:cViewPr>
      <p:guideLst>
        <p:guide orient="horz" pos="2160"/>
        <p:guide orient="horz" pos="1290"/>
        <p:guide pos="3025"/>
        <p:guide pos="289"/>
        <p:guide pos="57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550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324B623-D5B1-4C15-839B-4C9DC49C1FCE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AD7A600-0476-4F90-B467-B0C0B06FC3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839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BB82BF-AFFF-4DE8-8536-BF5960A967C5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68350"/>
            <a:ext cx="5372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F882E14-7B1B-4F59-9598-260F9109086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5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67355-052B-4512-9806-96300CE2BA3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0973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81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292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33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10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0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02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665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60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0349" y="1122363"/>
            <a:ext cx="7202091" cy="2387600"/>
          </a:xfrm>
        </p:spPr>
        <p:txBody>
          <a:bodyPr anchor="b"/>
          <a:lstStyle>
            <a:lvl1pPr algn="ctr">
              <a:defRPr sz="4726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0349" y="3602038"/>
            <a:ext cx="7202091" cy="1655762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91" indent="0" algn="ctr">
              <a:buNone/>
              <a:defRPr sz="1575"/>
            </a:lvl2pPr>
            <a:lvl3pPr marL="720181" indent="0" algn="ctr">
              <a:buNone/>
              <a:defRPr sz="1418"/>
            </a:lvl3pPr>
            <a:lvl4pPr marL="1080272" indent="0" algn="ctr">
              <a:buNone/>
              <a:defRPr sz="1260"/>
            </a:lvl4pPr>
            <a:lvl5pPr marL="1440363" indent="0" algn="ctr">
              <a:buNone/>
              <a:defRPr sz="1260"/>
            </a:lvl5pPr>
            <a:lvl6pPr marL="1800454" indent="0" algn="ctr">
              <a:buNone/>
              <a:defRPr sz="1260"/>
            </a:lvl6pPr>
            <a:lvl7pPr marL="2160544" indent="0" algn="ctr">
              <a:buNone/>
              <a:defRPr sz="1260"/>
            </a:lvl7pPr>
            <a:lvl8pPr marL="2520635" indent="0" algn="ctr">
              <a:buNone/>
              <a:defRPr sz="1260"/>
            </a:lvl8pPr>
            <a:lvl9pPr marL="2880726" indent="0" algn="ctr">
              <a:buNone/>
              <a:defRPr sz="126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879345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718987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71995" y="365125"/>
            <a:ext cx="207060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60191" y="365125"/>
            <a:ext cx="609176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41686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275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3491" name="think-cell Slide" r:id="rId3" imgW="360" imgH="360" progId="">
              <p:embed/>
            </p:oleObj>
          </a:graphicData>
        </a:graphic>
      </p:graphicFrame>
      <p:pic>
        <p:nvPicPr>
          <p:cNvPr id="12" name="Picture 11" descr="Logo WWF peti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6875" y="214313"/>
            <a:ext cx="437197" cy="6477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2743" y="4195174"/>
            <a:ext cx="7511144" cy="553998"/>
          </a:xfrm>
        </p:spPr>
        <p:txBody>
          <a:bodyPr anchor="ctr" anchorCtr="0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62743" y="6188219"/>
            <a:ext cx="7511143" cy="161583"/>
          </a:xfrm>
        </p:spPr>
        <p:txBody>
          <a:bodyPr anchor="b" anchorCtr="0">
            <a:spAutoFit/>
          </a:bodyPr>
          <a:lstStyle>
            <a:lvl1pPr algn="ctr">
              <a:defRPr sz="1050" b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050" dirty="0" smtClean="0">
                <a:latin typeface="Calibri" panose="020F0502020204030204" pitchFamily="34" charset="0"/>
              </a:rPr>
              <a:t>WWF-Brasil  - </a:t>
            </a:r>
            <a:r>
              <a:rPr lang="en-US" sz="1050" dirty="0" err="1" smtClean="0">
                <a:latin typeface="Calibri" panose="020F0502020204030204" pitchFamily="34" charset="0"/>
              </a:rPr>
              <a:t>Observatório</a:t>
            </a:r>
            <a:r>
              <a:rPr lang="en-US" sz="1050" dirty="0" smtClean="0">
                <a:latin typeface="Calibri" panose="020F0502020204030204" pitchFamily="34" charset="0"/>
              </a:rPr>
              <a:t> de </a:t>
            </a:r>
            <a:r>
              <a:rPr lang="en-US" sz="1050" dirty="0" err="1" smtClean="0">
                <a:latin typeface="Calibri" panose="020F0502020204030204" pitchFamily="34" charset="0"/>
              </a:rPr>
              <a:t>Governança</a:t>
            </a:r>
            <a:r>
              <a:rPr lang="en-US" sz="1050" dirty="0" smtClean="0">
                <a:latin typeface="Calibri" panose="020F0502020204030204" pitchFamily="34" charset="0"/>
              </a:rPr>
              <a:t> das </a:t>
            </a:r>
            <a:r>
              <a:rPr lang="en-US" sz="1050" dirty="0" err="1" smtClean="0">
                <a:latin typeface="Calibri" panose="020F0502020204030204" pitchFamily="34" charset="0"/>
              </a:rPr>
              <a:t>Águas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646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190" y="1709739"/>
            <a:ext cx="8282405" cy="2852737"/>
          </a:xfrm>
        </p:spPr>
        <p:txBody>
          <a:bodyPr anchor="b"/>
          <a:lstStyle>
            <a:lvl1pPr>
              <a:defRPr sz="4726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5190" y="4589464"/>
            <a:ext cx="8282405" cy="150018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9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181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272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363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45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54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6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726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193384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60192" y="1825625"/>
            <a:ext cx="4081185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61411" y="1825625"/>
            <a:ext cx="4081185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87876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442" y="365126"/>
            <a:ext cx="828240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1443" y="1681163"/>
            <a:ext cx="4062429" cy="82391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91" indent="0">
              <a:buNone/>
              <a:defRPr sz="1575" b="1"/>
            </a:lvl2pPr>
            <a:lvl3pPr marL="720181" indent="0">
              <a:buNone/>
              <a:defRPr sz="1418" b="1"/>
            </a:lvl3pPr>
            <a:lvl4pPr marL="1080272" indent="0">
              <a:buNone/>
              <a:defRPr sz="1260" b="1"/>
            </a:lvl4pPr>
            <a:lvl5pPr marL="1440363" indent="0">
              <a:buNone/>
              <a:defRPr sz="1260" b="1"/>
            </a:lvl5pPr>
            <a:lvl6pPr marL="1800454" indent="0">
              <a:buNone/>
              <a:defRPr sz="1260" b="1"/>
            </a:lvl6pPr>
            <a:lvl7pPr marL="2160544" indent="0">
              <a:buNone/>
              <a:defRPr sz="1260" b="1"/>
            </a:lvl7pPr>
            <a:lvl8pPr marL="2520635" indent="0">
              <a:buNone/>
              <a:defRPr sz="1260" b="1"/>
            </a:lvl8pPr>
            <a:lvl9pPr marL="2880726" indent="0">
              <a:buNone/>
              <a:defRPr sz="126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1443" y="2505075"/>
            <a:ext cx="4062429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861411" y="1681163"/>
            <a:ext cx="4082436" cy="82391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91" indent="0">
              <a:buNone/>
              <a:defRPr sz="1575" b="1"/>
            </a:lvl2pPr>
            <a:lvl3pPr marL="720181" indent="0">
              <a:buNone/>
              <a:defRPr sz="1418" b="1"/>
            </a:lvl3pPr>
            <a:lvl4pPr marL="1080272" indent="0">
              <a:buNone/>
              <a:defRPr sz="1260" b="1"/>
            </a:lvl4pPr>
            <a:lvl5pPr marL="1440363" indent="0">
              <a:buNone/>
              <a:defRPr sz="1260" b="1"/>
            </a:lvl5pPr>
            <a:lvl6pPr marL="1800454" indent="0">
              <a:buNone/>
              <a:defRPr sz="1260" b="1"/>
            </a:lvl6pPr>
            <a:lvl7pPr marL="2160544" indent="0">
              <a:buNone/>
              <a:defRPr sz="1260" b="1"/>
            </a:lvl7pPr>
            <a:lvl8pPr marL="2520635" indent="0">
              <a:buNone/>
              <a:defRPr sz="1260" b="1"/>
            </a:lvl8pPr>
            <a:lvl9pPr marL="2880726" indent="0">
              <a:buNone/>
              <a:defRPr sz="126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861411" y="2505075"/>
            <a:ext cx="408243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4504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014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914635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443" y="457200"/>
            <a:ext cx="3097149" cy="160020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2436" y="987426"/>
            <a:ext cx="4861411" cy="4873625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1443" y="2057400"/>
            <a:ext cx="3097149" cy="3811588"/>
          </a:xfrm>
        </p:spPr>
        <p:txBody>
          <a:bodyPr/>
          <a:lstStyle>
            <a:lvl1pPr marL="0" indent="0">
              <a:buNone/>
              <a:defRPr sz="1260"/>
            </a:lvl1pPr>
            <a:lvl2pPr marL="360091" indent="0">
              <a:buNone/>
              <a:defRPr sz="1103"/>
            </a:lvl2pPr>
            <a:lvl3pPr marL="720181" indent="0">
              <a:buNone/>
              <a:defRPr sz="945"/>
            </a:lvl3pPr>
            <a:lvl4pPr marL="1080272" indent="0">
              <a:buNone/>
              <a:defRPr sz="788"/>
            </a:lvl4pPr>
            <a:lvl5pPr marL="1440363" indent="0">
              <a:buNone/>
              <a:defRPr sz="788"/>
            </a:lvl5pPr>
            <a:lvl6pPr marL="1800454" indent="0">
              <a:buNone/>
              <a:defRPr sz="788"/>
            </a:lvl6pPr>
            <a:lvl7pPr marL="2160544" indent="0">
              <a:buNone/>
              <a:defRPr sz="788"/>
            </a:lvl7pPr>
            <a:lvl8pPr marL="2520635" indent="0">
              <a:buNone/>
              <a:defRPr sz="788"/>
            </a:lvl8pPr>
            <a:lvl9pPr marL="2880726" indent="0">
              <a:buNone/>
              <a:defRPr sz="78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82709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443" y="457200"/>
            <a:ext cx="3097149" cy="160020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82436" y="987426"/>
            <a:ext cx="4861411" cy="4873625"/>
          </a:xfrm>
        </p:spPr>
        <p:txBody>
          <a:bodyPr/>
          <a:lstStyle>
            <a:lvl1pPr marL="0" indent="0">
              <a:buNone/>
              <a:defRPr sz="2520"/>
            </a:lvl1pPr>
            <a:lvl2pPr marL="360091" indent="0">
              <a:buNone/>
              <a:defRPr sz="2205"/>
            </a:lvl2pPr>
            <a:lvl3pPr marL="720181" indent="0">
              <a:buNone/>
              <a:defRPr sz="1890"/>
            </a:lvl3pPr>
            <a:lvl4pPr marL="1080272" indent="0">
              <a:buNone/>
              <a:defRPr sz="1575"/>
            </a:lvl4pPr>
            <a:lvl5pPr marL="1440363" indent="0">
              <a:buNone/>
              <a:defRPr sz="1575"/>
            </a:lvl5pPr>
            <a:lvl6pPr marL="1800454" indent="0">
              <a:buNone/>
              <a:defRPr sz="1575"/>
            </a:lvl6pPr>
            <a:lvl7pPr marL="2160544" indent="0">
              <a:buNone/>
              <a:defRPr sz="1575"/>
            </a:lvl7pPr>
            <a:lvl8pPr marL="2520635" indent="0">
              <a:buNone/>
              <a:defRPr sz="1575"/>
            </a:lvl8pPr>
            <a:lvl9pPr marL="2880726" indent="0">
              <a:buNone/>
              <a:defRPr sz="157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1443" y="2057400"/>
            <a:ext cx="3097149" cy="3811588"/>
          </a:xfrm>
        </p:spPr>
        <p:txBody>
          <a:bodyPr/>
          <a:lstStyle>
            <a:lvl1pPr marL="0" indent="0">
              <a:buNone/>
              <a:defRPr sz="1260"/>
            </a:lvl1pPr>
            <a:lvl2pPr marL="360091" indent="0">
              <a:buNone/>
              <a:defRPr sz="1103"/>
            </a:lvl2pPr>
            <a:lvl3pPr marL="720181" indent="0">
              <a:buNone/>
              <a:defRPr sz="945"/>
            </a:lvl3pPr>
            <a:lvl4pPr marL="1080272" indent="0">
              <a:buNone/>
              <a:defRPr sz="788"/>
            </a:lvl4pPr>
            <a:lvl5pPr marL="1440363" indent="0">
              <a:buNone/>
              <a:defRPr sz="788"/>
            </a:lvl5pPr>
            <a:lvl6pPr marL="1800454" indent="0">
              <a:buNone/>
              <a:defRPr sz="788"/>
            </a:lvl6pPr>
            <a:lvl7pPr marL="2160544" indent="0">
              <a:buNone/>
              <a:defRPr sz="788"/>
            </a:lvl7pPr>
            <a:lvl8pPr marL="2520635" indent="0">
              <a:buNone/>
              <a:defRPr sz="788"/>
            </a:lvl8pPr>
            <a:lvl9pPr marL="2880726" indent="0">
              <a:buNone/>
              <a:defRPr sz="78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216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60192" y="365126"/>
            <a:ext cx="82824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0192" y="1825625"/>
            <a:ext cx="8282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0192" y="6356351"/>
            <a:ext cx="21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80924" y="6356351"/>
            <a:ext cx="32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781969" y="6356351"/>
            <a:ext cx="21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11" descr="Logo WWF petit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16875" y="214313"/>
            <a:ext cx="437197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1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56" r:id="rId13"/>
    <p:sldLayoutId id="2147483654" r:id="rId14"/>
  </p:sldLayoutIdLst>
  <p:hf hdr="0"/>
  <p:txStyles>
    <p:titleStyle>
      <a:lvl1pPr algn="l" defTabSz="720181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45" indent="-180045" algn="l" defTabSz="720181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136" indent="-180045" algn="l" defTabSz="72018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227" indent="-180045" algn="l" defTabSz="72018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318" indent="-180045" algn="l" defTabSz="72018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408" indent="-180045" algn="l" defTabSz="72018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499" indent="-180045" algn="l" defTabSz="72018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590" indent="-180045" algn="l" defTabSz="72018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680" indent="-180045" algn="l" defTabSz="72018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771" indent="-180045" algn="l" defTabSz="72018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91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181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272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363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454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544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635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726" algn="l" defTabSz="720181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bservatoriodasagua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9150" y="0"/>
            <a:ext cx="8783638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Water strategy pitch presentation</a:t>
            </a:r>
            <a:endParaRPr lang="pt-BR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6115292" y="3314700"/>
            <a:ext cx="6858000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pt-BR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561" b="4259"/>
          <a:stretch/>
        </p:blipFill>
        <p:spPr bwMode="auto">
          <a:xfrm>
            <a:off x="139132" y="157066"/>
            <a:ext cx="9290860" cy="63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19150" y="6629400"/>
            <a:ext cx="8783638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Water strategy pitch presentation</a:t>
            </a:r>
            <a:endParaRPr lang="pt-BR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150" y="1280790"/>
            <a:ext cx="8127648" cy="403160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61802" y="1465456"/>
            <a:ext cx="498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HISTÓRICO, CONSTRUÇÃO, OBJETIVOS E DESAFIOS</a:t>
            </a:r>
            <a:endParaRPr lang="pt-B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pic>
        <p:nvPicPr>
          <p:cNvPr id="6" name="Imagem 2" descr="mapa-do-brasi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545" y="1116280"/>
            <a:ext cx="5990489" cy="53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 explicativo retangular com cantos arredondados 2"/>
          <p:cNvSpPr/>
          <p:nvPr/>
        </p:nvSpPr>
        <p:spPr>
          <a:xfrm>
            <a:off x="496172" y="1674420"/>
            <a:ext cx="1359725" cy="878773"/>
          </a:xfrm>
          <a:prstGeom prst="wedgeRoundRectCallout">
            <a:avLst>
              <a:gd name="adj1" fmla="val 109216"/>
              <a:gd name="adj2" fmla="val 58538"/>
              <a:gd name="adj3" fmla="val 16667"/>
            </a:avLst>
          </a:prstGeom>
          <a:solidFill>
            <a:srgbClr val="1D9F7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6 (seis)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pt-BR" sz="11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7772401" y="1318160"/>
            <a:ext cx="1359725" cy="878773"/>
          </a:xfrm>
          <a:prstGeom prst="wedgeRoundRectCallout">
            <a:avLst>
              <a:gd name="adj1" fmla="val -143185"/>
              <a:gd name="adj2" fmla="val 119349"/>
              <a:gd name="adj3" fmla="val 16667"/>
            </a:avLst>
          </a:prstGeom>
          <a:solidFill>
            <a:srgbClr val="00B0F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pt-BR" sz="11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13 (treze)</a:t>
            </a: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7860034" y="3725840"/>
            <a:ext cx="1689241" cy="1021320"/>
          </a:xfrm>
          <a:prstGeom prst="wedgeRoundRectCallout">
            <a:avLst>
              <a:gd name="adj1" fmla="val -172006"/>
              <a:gd name="adj2" fmla="val 32863"/>
              <a:gd name="adj3" fmla="val 16667"/>
            </a:avLst>
          </a:prstGeom>
          <a:solidFill>
            <a:srgbClr val="FF331D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42</a:t>
            </a:r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(quarenta e duas</a:t>
            </a:r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7444774" y="5410200"/>
            <a:ext cx="1359725" cy="878773"/>
          </a:xfrm>
          <a:prstGeom prst="wedgeRoundRectCallout">
            <a:avLst>
              <a:gd name="adj1" fmla="val -220914"/>
              <a:gd name="adj2" fmla="val -13083"/>
              <a:gd name="adj3" fmla="val 16667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4 (quatro)</a:t>
            </a:r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809879" y="3348841"/>
            <a:ext cx="1359725" cy="878773"/>
          </a:xfrm>
          <a:prstGeom prst="wedgeRoundRectCallout">
            <a:avLst>
              <a:gd name="adj1" fmla="val 225373"/>
              <a:gd name="adj2" fmla="val 26107"/>
              <a:gd name="adj3" fmla="val 16667"/>
            </a:avLst>
          </a:prstGeom>
          <a:solidFill>
            <a:srgbClr val="9751CB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6 (seis) </a:t>
            </a:r>
          </a:p>
          <a:p>
            <a:pPr algn="ctr"/>
            <a:endParaRPr lang="pt-BR" sz="11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pt-BR" sz="11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304" y="133855"/>
            <a:ext cx="2446860" cy="1148373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46037" y="4431032"/>
            <a:ext cx="1855897" cy="790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Caráter Nacional</a:t>
            </a:r>
          </a:p>
          <a:p>
            <a:pPr algn="ctr"/>
            <a:r>
              <a:rPr lang="pt-BR" b="1" dirty="0" smtClean="0"/>
              <a:t>9 instituições</a:t>
            </a:r>
            <a:endParaRPr lang="pt-BR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627164" y="37315"/>
            <a:ext cx="6783388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err="1">
                <a:latin typeface="Calibri" pitchFamily="34" charset="0"/>
              </a:rPr>
              <a:t>M</a:t>
            </a:r>
            <a:r>
              <a:rPr lang="en-US" sz="2200" b="1" dirty="0" err="1" smtClean="0">
                <a:latin typeface="Calibri" pitchFamily="34" charset="0"/>
              </a:rPr>
              <a:t>embros</a:t>
            </a:r>
            <a:r>
              <a:rPr lang="en-US" sz="2200" b="1" dirty="0" smtClean="0">
                <a:latin typeface="Calibri" pitchFamily="34" charset="0"/>
              </a:rPr>
              <a:t> –COMPOSIÇÃO ATUAL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4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376-E6D5-4738-B36D-408DAD3FF41D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67" y="98457"/>
            <a:ext cx="1688738" cy="79254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41194" y="1446662"/>
            <a:ext cx="87764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Núcleo Executivo OGA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grupo provisório de coordenação - OGA não mais como um projeto, mas uma iniciativa  (rede) em </a:t>
            </a:r>
            <a:r>
              <a:rPr lang="pt-B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construção</a:t>
            </a:r>
          </a:p>
          <a:p>
            <a:pPr lvl="1" algn="just">
              <a:lnSpc>
                <a:spcPct val="150000"/>
              </a:lnSpc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pt-BR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OGA – coordenação do desenvolvimento das prioridades para o lançamento; engajamento de membros e mobilização à participação, obtenção de recursos  (identificação financiadores, elaboração de propostas, </a:t>
            </a:r>
            <a:r>
              <a:rPr lang="pt-B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NEGÓCIOS); 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diretrizes preliminares de participação; Site;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40505" y="268758"/>
            <a:ext cx="7377113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err="1" smtClean="0">
                <a:latin typeface="Calibri" pitchFamily="34" charset="0"/>
              </a:rPr>
              <a:t>Construção</a:t>
            </a:r>
            <a:r>
              <a:rPr lang="en-US" sz="2200" b="1" dirty="0" smtClean="0">
                <a:latin typeface="Calibri" pitchFamily="34" charset="0"/>
              </a:rPr>
              <a:t>–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Núcleo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Executivo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2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7265" y="133856"/>
            <a:ext cx="7377113" cy="83185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err="1" smtClean="0">
                <a:solidFill>
                  <a:schemeClr val="tx1"/>
                </a:solidFill>
                <a:latin typeface="Calibri" pitchFamily="34" charset="0"/>
              </a:rPr>
              <a:t>Construção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Núcleo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Executivo</a:t>
            </a:r>
            <a:endParaRPr lang="en-US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5566" y="2588729"/>
            <a:ext cx="1620513" cy="61348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8760" y="1922148"/>
            <a:ext cx="2065466" cy="206546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2825" y="3646560"/>
            <a:ext cx="1974128" cy="62670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8403" y="3758797"/>
            <a:ext cx="2247462" cy="5141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0248" y="1922148"/>
            <a:ext cx="5455340" cy="3508653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Vladimir Caramori – ABRH – 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Instituição coordenadora do OGA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Amanda Andrade – IBIO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Angelo Lima 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Daniela </a:t>
            </a:r>
            <a:r>
              <a:rPr lang="pt-BR" sz="1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Maimoni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de Figueiredo – PPGRH-UFMT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Fatima Casarin – O Nosso Vale!</a:t>
            </a:r>
          </a:p>
          <a:p>
            <a:pPr>
              <a:lnSpc>
                <a:spcPct val="150000"/>
              </a:lnSpc>
            </a:pPr>
            <a:r>
              <a:rPr lang="pt-BR" sz="1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Hânia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Ribeiro – WWF-Brasil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Ricardo Novaes – WWF-Brasil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Lana Elisa – IRIOS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Rosana </a:t>
            </a:r>
            <a:r>
              <a:rPr lang="pt-BR" sz="1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Garjulli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– Com Senso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9978" y="4383912"/>
            <a:ext cx="2540994" cy="11853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6020" y="4557232"/>
            <a:ext cx="731583" cy="96325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304" y="133856"/>
            <a:ext cx="1808520" cy="8487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033" y="4803262"/>
            <a:ext cx="1350920" cy="5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2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236645"/>
            <a:ext cx="6783388" cy="83185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DIRETRIZES</a:t>
            </a:r>
            <a:endParaRPr lang="en-US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8" name="TextColumnContent"/>
          <p:cNvSpPr>
            <a:spLocks noChangeArrowheads="1"/>
          </p:cNvSpPr>
          <p:nvPr/>
        </p:nvSpPr>
        <p:spPr bwMode="gray">
          <a:xfrm>
            <a:off x="542716" y="1711610"/>
            <a:ext cx="8327794" cy="453743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0000" bIns="90000" anchor="t" anchorCtr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Missão</a:t>
            </a:r>
          </a:p>
          <a:p>
            <a:pPr lvl="1" algn="just">
              <a:lnSpc>
                <a:spcPct val="150000"/>
              </a:lnSpc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missão do OGA é gerar, sistematizar e difundir informações das práticas de governança das águas pelos atores e instâncias do SINGREH, por meio do acompanhamento de suas </a:t>
            </a:r>
            <a:r>
              <a:rPr lang="pt-B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ações.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04" y="133856"/>
            <a:ext cx="2210467" cy="1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6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16132" y="129812"/>
            <a:ext cx="6783388" cy="83185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DIRETRIZES</a:t>
            </a:r>
            <a:endParaRPr lang="en-US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8" name="TextColumnContent"/>
          <p:cNvSpPr>
            <a:spLocks noChangeArrowheads="1"/>
          </p:cNvSpPr>
          <p:nvPr/>
        </p:nvSpPr>
        <p:spPr bwMode="gray">
          <a:xfrm>
            <a:off x="443344" y="961662"/>
            <a:ext cx="9159443" cy="558323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0000" bIns="90000" anchor="t" anchorCtr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Princípios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água possui valor estratégico para a sustentabilidade social, econômica e ambiental; 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Sistema Nacional de Gerenciamento de Recursos Hídricos; 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instâncias de participação da sociedade, Conselhos e Comitês de Bacias, são partes fundamentais à gestão; 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disponibilização e transparência das informações são essenciais à gestão dos recursos hídricos; 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Acompanhamento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processo de disseminação de informações e feedback para os gestores das águas e população; 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perenidade das ações dos vários componentes do SINGREH, assim como a factibilidade do processo de planejamento e ação de médio e longo prazo. 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Valorização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poder de decisão dos colegiados para questões estratégicas de gestão das águas. (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CBHs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Comissões de crise). 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04" y="133856"/>
            <a:ext cx="2210467" cy="1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197-A2EB-43BB-9058-04D0E7B11340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004"/>
            <a:ext cx="2206943" cy="103641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59740" y="1282975"/>
            <a:ext cx="788330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</a:p>
          <a:p>
            <a:pPr lvl="0" algn="just">
              <a:lnSpc>
                <a:spcPct val="1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governança de recursos hídricos do Brasil de forma que ela contribua para assegurar água em quantidade e qualidade para as atuais e futuras gerações. Visa ser um instrumento de </a:t>
            </a:r>
            <a:r>
              <a:rPr lang="pt-B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articulação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uma rede de instituições na produção e disseminação de informações sobre a gestão integrada e participativa dos recursos hídricos brasileiros </a:t>
            </a:r>
            <a:r>
              <a:rPr lang="pt-B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na 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articulação permanente com as políticas correlatas. </a:t>
            </a:r>
            <a:endParaRPr lang="pt-BR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3574" y="215284"/>
            <a:ext cx="6783388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smtClean="0">
                <a:latin typeface="Calibri" pitchFamily="34" charset="0"/>
              </a:rPr>
              <a:t>DIRETRIZES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6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197-A2EB-43BB-9058-04D0E7B11340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004"/>
            <a:ext cx="2206943" cy="103641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60192" y="1380318"/>
            <a:ext cx="85567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OBJETIVOS ESPECÍFICOS</a:t>
            </a:r>
          </a:p>
          <a:p>
            <a:pPr lvl="0" algn="just">
              <a:lnSpc>
                <a:spcPct val="150000"/>
              </a:lnSpc>
            </a:pP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pt-B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o rol de indicadores de monitoramento do SINGREH; </a:t>
            </a:r>
            <a:endParaRPr lang="pt-BR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Contribuir 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que a gestão integrada dos recursos hídricos alcance os seus objetivos previstos na Lei das Águas (Lei No. 9433/97); </a:t>
            </a:r>
            <a:endParaRPr lang="pt-BR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Influenciar a integração da gestão de recursos hídricos com as demais políticas afins; </a:t>
            </a:r>
            <a:endParaRPr lang="pt-BR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 a temática da água na agenda estratégica da sociedade brasileira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3574" y="215284"/>
            <a:ext cx="6783388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smtClean="0">
                <a:latin typeface="Calibri" pitchFamily="34" charset="0"/>
              </a:rPr>
              <a:t>DIRETRIZES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197-A2EB-43BB-9058-04D0E7B11340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004"/>
            <a:ext cx="2206943" cy="103641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59740" y="1047134"/>
            <a:ext cx="78833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OBJETIVOS ESPECÍFICOS</a:t>
            </a:r>
          </a:p>
          <a:p>
            <a:pPr lvl="0" algn="just">
              <a:lnSpc>
                <a:spcPct val="150000"/>
              </a:lnSpc>
            </a:pP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Influenciar para que as políticas públicas relacionadas com o tema da gestão de recursos hídricos possuam planos e projetos com indicadores e metas claramente definidos; </a:t>
            </a:r>
            <a:endParaRPr lang="pt-BR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Acompanhar a transparência e a disponibilidade do Sistema de Informações sobre Recursos Hídricos; </a:t>
            </a:r>
            <a:endParaRPr lang="pt-BR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para que os colegiados de bacia desempenhem papel central na gestão; </a:t>
            </a:r>
            <a:endParaRPr lang="pt-BR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Criar instrumentos para que os resultados do observatório alcancem os órgãos gestores e a sociedade, por meio da divulgação periódica do relatório dos </a:t>
            </a:r>
            <a:r>
              <a:rPr lang="pt-BR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3574" y="215284"/>
            <a:ext cx="6783388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err="1" smtClean="0">
                <a:latin typeface="Calibri" pitchFamily="34" charset="0"/>
              </a:rPr>
              <a:t>Etapa</a:t>
            </a:r>
            <a:r>
              <a:rPr lang="en-US" sz="2200" b="1" dirty="0" smtClean="0">
                <a:latin typeface="Calibri" pitchFamily="34" charset="0"/>
              </a:rPr>
              <a:t> 4- DESAFIOS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1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24325" y="247491"/>
            <a:ext cx="6875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00FF"/>
                </a:solidFill>
              </a:rPr>
              <a:t>CONSTRUÇÃO DO OGA – </a:t>
            </a:r>
          </a:p>
          <a:p>
            <a:r>
              <a:rPr lang="pt-BR" sz="2200" b="1" dirty="0" smtClean="0"/>
              <a:t>FUNCIONAMENTO DO OGA – MODELO DE GOVERNANÇA</a:t>
            </a:r>
            <a:endParaRPr lang="pt-BR" sz="2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04" y="133855"/>
            <a:ext cx="1600053" cy="75094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37" y="1344710"/>
            <a:ext cx="9129951" cy="4419599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524836" y="2306472"/>
            <a:ext cx="5923128" cy="192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029803" y="2947916"/>
            <a:ext cx="16240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COMITÊ GESTOR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86149" y="2947916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CONSELHO GERAL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036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197-A2EB-43BB-9058-04D0E7B11340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004"/>
            <a:ext cx="2206943" cy="103641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87927" y="1149414"/>
            <a:ext cx="893618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AutoNum type="alphaLcParenR"/>
            </a:pP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Lançamento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página do OGA na </a:t>
            </a: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</a:p>
          <a:p>
            <a:pPr marL="457200" lvl="0" indent="-457200" algn="just">
              <a:lnSpc>
                <a:spcPct val="150000"/>
              </a:lnSpc>
              <a:buAutoNum type="alphaLcParenR"/>
            </a:pPr>
            <a:r>
              <a:rPr lang="pt-B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Elaboração </a:t>
            </a:r>
            <a:r>
              <a:rPr lang="pt-B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</a:t>
            </a:r>
            <a:r>
              <a:rPr lang="pt-B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(coleta e sistematização de dados</a:t>
            </a:r>
            <a:r>
              <a:rPr lang="pt-B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457200" lvl="0" indent="-457200" algn="just">
              <a:lnSpc>
                <a:spcPct val="150000"/>
              </a:lnSpc>
              <a:buAutoNum type="alphaLcParenR" startAt="3"/>
            </a:pP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Realização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Assembleia Geral</a:t>
            </a:r>
          </a:p>
          <a:p>
            <a:pPr marL="457200" lvl="0" indent="-457200" algn="just">
              <a:lnSpc>
                <a:spcPct val="150000"/>
              </a:lnSpc>
              <a:buAutoNum type="alphaLcParenR" startAt="3"/>
            </a:pPr>
            <a:r>
              <a:rPr lang="pt-B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Participação </a:t>
            </a:r>
            <a:r>
              <a:rPr lang="pt-B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Fórum </a:t>
            </a:r>
            <a:r>
              <a:rPr lang="pt-B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Mundial  e Fórum Alternativo </a:t>
            </a:r>
            <a:r>
              <a:rPr lang="pt-B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Água em </a:t>
            </a:r>
            <a:r>
              <a:rPr lang="pt-B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março/2018</a:t>
            </a:r>
          </a:p>
          <a:p>
            <a:pPr marL="457200" indent="-457200" algn="just">
              <a:lnSpc>
                <a:spcPct val="150000"/>
              </a:lnSpc>
              <a:buFontTx/>
              <a:buAutoNum type="alphaLcParenR" startAt="3"/>
            </a:pPr>
            <a:r>
              <a:rPr lang="pt-BR" sz="2400" b="1" dirty="0" smtClean="0"/>
              <a:t>Realização de oficinas técnicas</a:t>
            </a: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FontTx/>
              <a:buAutoNum type="alphaLcParenR" startAt="3"/>
            </a:pPr>
            <a:r>
              <a:rPr lang="pt-BR" sz="2400" b="1" dirty="0" smtClean="0"/>
              <a:t>Criação da Agenda de articulação</a:t>
            </a:r>
            <a:endParaRPr lang="pt-BR" sz="2400" dirty="0" smtClean="0"/>
          </a:p>
          <a:p>
            <a:pPr marL="457200" lvl="0" indent="-457200" algn="just">
              <a:lnSpc>
                <a:spcPct val="150000"/>
              </a:lnSpc>
              <a:buAutoNum type="alphaLcParenR" startAt="3"/>
            </a:pPr>
            <a:endParaRPr lang="pt-BR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pt-BR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3574" y="215284"/>
            <a:ext cx="6783388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smtClean="0">
                <a:latin typeface="Calibri" pitchFamily="34" charset="0"/>
              </a:rPr>
              <a:t>ATIVIDADES e PRODUTOS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6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966554"/>
            <a:ext cx="3927764" cy="8318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</a:rPr>
              <a:t>Contexto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ColumnContent"/>
          <p:cNvSpPr>
            <a:spLocks noChangeArrowheads="1"/>
          </p:cNvSpPr>
          <p:nvPr/>
        </p:nvSpPr>
        <p:spPr bwMode="gray">
          <a:xfrm>
            <a:off x="682388" y="1798405"/>
            <a:ext cx="8642634" cy="267474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0000" bIns="90000" anchor="t" anchorCtr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 da aprovação e construção da política nacional de recursos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hídricos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de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comitês de bacias instalados nos níveis federal e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estadual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participação de diversos atores na gestão de recursos hídricos do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 com resultados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identificados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Permanece o desafio de fortalecer o Sistema Nacional de Gerenciamento de Recursos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Hídricos especialmente na implementação dos instrumentos de gestão</a:t>
            </a:r>
          </a:p>
        </p:txBody>
      </p:sp>
      <p:sp>
        <p:nvSpPr>
          <p:cNvPr id="11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059499" y="4639884"/>
            <a:ext cx="5310228" cy="17444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se o Sistema está cumprindo o seu papel diante de sua finalidade</a:t>
            </a: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3" y="79184"/>
            <a:ext cx="244470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5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6B04-B700-4762-B1B3-DC55EA77DBE9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08" y="0"/>
            <a:ext cx="1585097" cy="9754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04434" y="239979"/>
            <a:ext cx="580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FF"/>
                </a:solidFill>
              </a:rPr>
              <a:t>CONSTRUÇÃO DO OGA – </a:t>
            </a:r>
          </a:p>
          <a:p>
            <a:r>
              <a:rPr lang="pt-BR" b="1" dirty="0" smtClean="0"/>
              <a:t>PRIORIDADES 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0192" y="1413164"/>
            <a:ext cx="84976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LINHAS DE MONITORAMENTO </a:t>
            </a:r>
          </a:p>
          <a:p>
            <a:endParaRPr lang="pt-BR" sz="2800" dirty="0"/>
          </a:p>
          <a:p>
            <a:pPr marL="342900" indent="-342900">
              <a:buAutoNum type="alphaUcParenR"/>
            </a:pPr>
            <a:r>
              <a:rPr lang="pt-BR" sz="2800" dirty="0" smtClean="0"/>
              <a:t>Implementação </a:t>
            </a:r>
            <a:r>
              <a:rPr lang="pt-BR" sz="2800" dirty="0"/>
              <a:t>dos Instrumentos de Gestão </a:t>
            </a:r>
            <a:endParaRPr lang="pt-BR" sz="2800" dirty="0" smtClean="0"/>
          </a:p>
          <a:p>
            <a:pPr marL="342900" indent="-342900">
              <a:buAutoNum type="alphaUcParenR"/>
            </a:pPr>
            <a:r>
              <a:rPr lang="pt-BR" sz="2800" dirty="0" smtClean="0"/>
              <a:t>Integração </a:t>
            </a:r>
            <a:r>
              <a:rPr lang="pt-BR" sz="2800" dirty="0"/>
              <a:t>da Gestão de Recursos Hídricos com a Gestão Ambiental </a:t>
            </a:r>
            <a:endParaRPr lang="pt-BR" sz="2800" dirty="0" smtClean="0"/>
          </a:p>
          <a:p>
            <a:pPr marL="342900" indent="-342900">
              <a:buAutoNum type="alphaUcParenR"/>
            </a:pPr>
            <a:r>
              <a:rPr lang="pt-BR" sz="2800" dirty="0" smtClean="0"/>
              <a:t>Integração </a:t>
            </a:r>
            <a:r>
              <a:rPr lang="pt-BR" sz="2800" dirty="0"/>
              <a:t>da gestão dos recursos hídricos com as políticas setoriais </a:t>
            </a:r>
            <a:endParaRPr lang="pt-BR" sz="2800" dirty="0" smtClean="0"/>
          </a:p>
          <a:p>
            <a:pPr marL="342900" indent="-342900">
              <a:buAutoNum type="alphaUcParenR"/>
            </a:pPr>
            <a:r>
              <a:rPr lang="pt-BR" sz="2800" dirty="0" smtClean="0"/>
              <a:t>Funcionamento </a:t>
            </a:r>
            <a:r>
              <a:rPr lang="pt-BR" sz="2800" dirty="0"/>
              <a:t>dos Comitês de Bacias Hidrográficas </a:t>
            </a:r>
            <a:endParaRPr lang="pt-BR" sz="2800" dirty="0" smtClean="0"/>
          </a:p>
          <a:p>
            <a:pPr marL="342900" indent="-342900">
              <a:buAutoNum type="alphaUcParenR"/>
            </a:pPr>
            <a:r>
              <a:rPr lang="pt-BR" sz="2800" dirty="0" smtClean="0"/>
              <a:t>Os </a:t>
            </a:r>
            <a:r>
              <a:rPr lang="pt-BR" sz="2800" dirty="0"/>
              <a:t>Órgãos Gestores de Recursos Hídricos </a:t>
            </a:r>
            <a:endParaRPr lang="pt-BR" sz="2800" dirty="0" smtClean="0"/>
          </a:p>
          <a:p>
            <a:pPr marL="342900" indent="-342900">
              <a:buAutoNum type="alphaU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95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6B04-B700-4762-B1B3-DC55EA77DBE9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08" y="0"/>
            <a:ext cx="1585097" cy="9754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24325" y="164556"/>
            <a:ext cx="580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FF"/>
                </a:solidFill>
              </a:rPr>
              <a:t>CONSTRUÇÃO DO OGA  </a:t>
            </a:r>
          </a:p>
          <a:p>
            <a:r>
              <a:rPr lang="pt-BR" b="1" dirty="0" smtClean="0"/>
              <a:t> DESAFIOS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0192" y="1413164"/>
            <a:ext cx="87331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PREVISÃO DE REUNIÕES PRESENCIAIS</a:t>
            </a:r>
          </a:p>
          <a:p>
            <a:endParaRPr lang="pt-BR" sz="2800" b="1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Uma ou duas logo após a instalação do Comitê Gestor (integração dos membros do comitê)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Uma ou duas anuais depois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Articular com os Estados através dos </a:t>
            </a:r>
            <a:r>
              <a:rPr lang="pt-BR" sz="2800" b="1" dirty="0" smtClean="0"/>
              <a:t>NÚCLEOS ESTADUAIS</a:t>
            </a:r>
            <a:endParaRPr lang="pt-BR" sz="2800" dirty="0" smtClean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Várias tarefas e reuniões via Skype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Tempo do mandato: no máximo 3 anos (ainda será definido)</a:t>
            </a:r>
            <a:endParaRPr lang="pt-BR" sz="2800" dirty="0"/>
          </a:p>
          <a:p>
            <a:endParaRPr lang="pt-BR" sz="2800" dirty="0" smtClean="0"/>
          </a:p>
          <a:p>
            <a:pPr marL="342900" indent="-342900">
              <a:buAutoNum type="alphaU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782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2ABB-A5F8-47F7-92E9-059E08842721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44721" y="290983"/>
            <a:ext cx="676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ABERTURA DA PRIMEIRA ASSEMBLEIA GERAL DO OGA</a:t>
            </a:r>
          </a:p>
          <a:p>
            <a:r>
              <a:rPr lang="pt-BR" b="1" dirty="0" smtClean="0"/>
              <a:t>BRASÍLIA-08/08/2017</a:t>
            </a:r>
            <a:endParaRPr lang="pt-BR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3" y="79184"/>
            <a:ext cx="1892560" cy="88728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87104" y="5258768"/>
            <a:ext cx="714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Núcleo Executivo Provisório e </a:t>
            </a:r>
          </a:p>
          <a:p>
            <a:r>
              <a:rPr lang="pt-BR" dirty="0" smtClean="0"/>
              <a:t>Dep. Nilton </a:t>
            </a:r>
            <a:r>
              <a:rPr lang="pt-BR" dirty="0" err="1" smtClean="0"/>
              <a:t>Tatto</a:t>
            </a:r>
            <a:r>
              <a:rPr lang="pt-BR" dirty="0" smtClean="0"/>
              <a:t> da Frente Parlamentar Ambientalista</a:t>
            </a:r>
            <a:endParaRPr lang="pt-BR" dirty="0"/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104" y="1367433"/>
            <a:ext cx="8055492" cy="3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C04F-2FB4-4DA9-871F-A98DAB7A7497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067" y="1475355"/>
            <a:ext cx="7536148" cy="423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3" y="79184"/>
            <a:ext cx="1892560" cy="88728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333767" y="395785"/>
            <a:ext cx="660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TRÊS OBSERVATÓRIOS: </a:t>
            </a:r>
          </a:p>
          <a:p>
            <a:r>
              <a:rPr lang="pt-BR" b="1" dirty="0" smtClean="0"/>
              <a:t>DO CÓDIGO FLORESTAL, DAS ÁGUAS E DO CLIMA</a:t>
            </a:r>
            <a:endParaRPr lang="pt-B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0E1-E73E-4E6C-99B9-1BBB87214686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51" y="579317"/>
            <a:ext cx="3177118" cy="564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838" y="1591127"/>
            <a:ext cx="5294768" cy="29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080838" y="764275"/>
            <a:ext cx="486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Plenária da Assembleia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80838" y="5576335"/>
            <a:ext cx="529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Deputado Federal Alessandro </a:t>
            </a:r>
            <a:r>
              <a:rPr lang="pt-BR" b="1" dirty="0" err="1" smtClean="0"/>
              <a:t>Molon</a:t>
            </a:r>
            <a:r>
              <a:rPr lang="pt-BR" b="1" dirty="0" smtClean="0"/>
              <a:t>, coordenador da Frente Parlamentar Ambientalista</a:t>
            </a:r>
            <a:endParaRPr lang="pt-BR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3" y="79184"/>
            <a:ext cx="1892560" cy="8872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0253" y="272955"/>
            <a:ext cx="7122344" cy="1325563"/>
          </a:xfrm>
        </p:spPr>
        <p:txBody>
          <a:bodyPr/>
          <a:lstStyle/>
          <a:p>
            <a:r>
              <a:rPr lang="pt-BR" b="1" dirty="0" smtClean="0"/>
              <a:t>NÚCLEO EXECUTIVO: CONSENSSO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ABRH (RS)</a:t>
            </a:r>
          </a:p>
          <a:p>
            <a:r>
              <a:rPr lang="pt-BR" sz="1800" dirty="0" smtClean="0"/>
              <a:t>TNC (SP)</a:t>
            </a:r>
          </a:p>
          <a:p>
            <a:r>
              <a:rPr lang="pt-BR" sz="1800" dirty="0" smtClean="0"/>
              <a:t>Fundação Boticário (PR)</a:t>
            </a:r>
          </a:p>
          <a:p>
            <a:r>
              <a:rPr lang="pt-BR" sz="1800" dirty="0" smtClean="0"/>
              <a:t>WWF (DF)</a:t>
            </a:r>
          </a:p>
          <a:p>
            <a:r>
              <a:rPr lang="pt-BR" sz="1800" dirty="0" smtClean="0"/>
              <a:t>Fundação Joaquim Nabuco (PE)</a:t>
            </a:r>
          </a:p>
          <a:p>
            <a:r>
              <a:rPr lang="pt-BR" sz="1800" dirty="0" smtClean="0"/>
              <a:t>Instituto Democracia e Sustentabilidade (IDS-SP)</a:t>
            </a:r>
          </a:p>
          <a:p>
            <a:r>
              <a:rPr lang="pt-BR" sz="1800" dirty="0" smtClean="0"/>
              <a:t>Instituto Rios Brasil (AM)</a:t>
            </a:r>
          </a:p>
          <a:p>
            <a:r>
              <a:rPr lang="pt-BR" sz="1800" dirty="0" err="1" smtClean="0"/>
              <a:t>Assemae</a:t>
            </a:r>
            <a:r>
              <a:rPr lang="pt-BR" sz="1800" dirty="0" smtClean="0"/>
              <a:t> (DF)</a:t>
            </a:r>
          </a:p>
          <a:p>
            <a:r>
              <a:rPr lang="pt-BR" sz="1800" dirty="0" smtClean="0"/>
              <a:t>O Nosso Vale! A Nossa Vida! (RJ)</a:t>
            </a:r>
          </a:p>
          <a:p>
            <a:r>
              <a:rPr lang="pt-BR" sz="1800" dirty="0" smtClean="0"/>
              <a:t>Fundação SOS Mata Atlântica (SP)</a:t>
            </a:r>
          </a:p>
          <a:p>
            <a:r>
              <a:rPr lang="pt-BR" sz="1800" dirty="0" smtClean="0"/>
              <a:t>Instituto Trata Brasil (SP)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289-8852-4979-BC32-0165A458D80F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3" y="79185"/>
            <a:ext cx="1728787" cy="8105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6A0-3750-469B-AD4E-7FBE112FE989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967" y="846192"/>
            <a:ext cx="7302548" cy="54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490314" y="204716"/>
            <a:ext cx="628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MOMENTO DO ENCERRAMENTO DA ASSEMBLEIA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3" y="79185"/>
            <a:ext cx="1728787" cy="8105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192" y="2634018"/>
            <a:ext cx="828240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VAMOS NOS FILIAR AO OGA?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VAMOS </a:t>
            </a:r>
            <a:r>
              <a:rPr lang="pt-BR" b="1" dirty="0" smtClean="0"/>
              <a:t>CRIAR NOSSO NÚCLEO ESTADUAL?</a:t>
            </a:r>
            <a:endParaRPr lang="pt-BR" b="1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B70C-B349-4A61-8031-85FE732C0364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16" y="79184"/>
            <a:ext cx="5449406" cy="25548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81312" name="think-cell Slide" r:id="rId4" imgW="0" imgH="0" progId="">
              <p:embed/>
            </p:oleObj>
          </a:graphicData>
        </a:graphic>
      </p:graphicFrame>
      <p:cxnSp>
        <p:nvCxnSpPr>
          <p:cNvPr id="43" name="Straight Connector 5"/>
          <p:cNvCxnSpPr/>
          <p:nvPr/>
        </p:nvCxnSpPr>
        <p:spPr>
          <a:xfrm>
            <a:off x="5791278" y="3842186"/>
            <a:ext cx="3327617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77420" y="150125"/>
            <a:ext cx="741604" cy="81886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pt-BR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1733121" y="5047420"/>
            <a:ext cx="5172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pt-BR" sz="2400" b="1" dirty="0" smtClean="0">
                <a:solidFill>
                  <a:srgbClr val="0000FF"/>
                </a:solidFill>
                <a:latin typeface="Calibri" pitchFamily="34" charset="0"/>
              </a:rPr>
              <a:t>WWW.OBSERVATORIODASAGUAS.ORG</a:t>
            </a:r>
            <a:endParaRPr lang="pt-BR" sz="2400" dirty="0">
              <a:solidFill>
                <a:srgbClr val="0000FF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713" y="532029"/>
            <a:ext cx="4550537" cy="38869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2543" y="1057648"/>
            <a:ext cx="2444708" cy="114614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91278" y="2906973"/>
            <a:ext cx="332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OBRIGADA</a:t>
            </a:r>
            <a:r>
              <a:rPr lang="pt-BR" sz="3200" dirty="0" smtClean="0"/>
              <a:t>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1331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7AA0-06BC-46B3-96B5-547A5E018357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6989"/>
            <a:ext cx="9424444" cy="54819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04" y="133855"/>
            <a:ext cx="2446860" cy="11483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07468" y="222686"/>
            <a:ext cx="6135128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u="sng" dirty="0" smtClean="0">
                <a:latin typeface="Calibri" pitchFamily="34" charset="0"/>
              </a:rPr>
              <a:t>HISTÓRICO</a:t>
            </a:r>
            <a:endParaRPr lang="en-US" sz="22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1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7AA0-06BC-46B3-96B5-547A5E018357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04" y="133855"/>
            <a:ext cx="2446860" cy="11483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07468" y="222686"/>
            <a:ext cx="6135128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u="sng" dirty="0" smtClean="0">
                <a:latin typeface="Calibri" pitchFamily="34" charset="0"/>
              </a:rPr>
              <a:t>HISTÓRICO</a:t>
            </a:r>
            <a:endParaRPr lang="en-US" sz="2200" b="1" u="sng" dirty="0">
              <a:latin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74" y="1328444"/>
            <a:ext cx="8726808" cy="525559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4006" y="4176215"/>
            <a:ext cx="19685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4"/>
              </a:rPr>
              <a:t>www.observatoriodasaguas.org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ASSEMBLEIA GERAL</a:t>
            </a:r>
          </a:p>
          <a:p>
            <a:r>
              <a:rPr lang="pt-BR" b="1" dirty="0" smtClean="0"/>
              <a:t>BRASÍLIA</a:t>
            </a:r>
          </a:p>
          <a:p>
            <a:r>
              <a:rPr lang="pt-BR" b="1" dirty="0" smtClean="0"/>
              <a:t>08/08/2017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94998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665163"/>
            <a:ext cx="6783388" cy="83185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err="1" smtClean="0">
                <a:solidFill>
                  <a:schemeClr val="tx1"/>
                </a:solidFill>
                <a:latin typeface="Calibri" pitchFamily="34" charset="0"/>
              </a:rPr>
              <a:t>Reflexões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 e </a:t>
            </a:r>
            <a:r>
              <a:rPr lang="en-US" sz="2200" b="1" dirty="0" err="1" smtClean="0">
                <a:solidFill>
                  <a:schemeClr val="tx1"/>
                </a:solidFill>
                <a:latin typeface="Calibri" pitchFamily="34" charset="0"/>
              </a:rPr>
              <a:t>Dicas</a:t>
            </a:r>
            <a:endParaRPr lang="en-US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9272" y="1671233"/>
            <a:ext cx="2893127" cy="66838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3" y="1671233"/>
            <a:ext cx="6127845" cy="44846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3" y="133855"/>
            <a:ext cx="2446860" cy="11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0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207963"/>
            <a:ext cx="6783388" cy="83185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err="1" smtClean="0">
                <a:solidFill>
                  <a:schemeClr val="tx1"/>
                </a:solidFill>
                <a:latin typeface="Calibri" pitchFamily="34" charset="0"/>
              </a:rPr>
              <a:t>Estudo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Calibri" pitchFamily="34" charset="0"/>
              </a:rPr>
              <a:t>Governança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 das </a:t>
            </a:r>
            <a:r>
              <a:rPr lang="en-US" sz="2200" b="1" dirty="0" err="1" smtClean="0">
                <a:solidFill>
                  <a:schemeClr val="tx1"/>
                </a:solidFill>
                <a:latin typeface="Calibri" pitchFamily="34" charset="0"/>
              </a:rPr>
              <a:t>Águas</a:t>
            </a:r>
            <a:endParaRPr lang="en-US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9962">
            <a:off x="1055646" y="2518719"/>
            <a:ext cx="2255939" cy="3205808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3658387" y="1478430"/>
            <a:ext cx="5376432" cy="2643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>
              <a:lnSpc>
                <a:spcPct val="200000"/>
              </a:lnSpc>
            </a:pP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discussão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sobre governança das 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águas fortalece a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necessidade de ir além dos 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indicadores e de se construir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 Sistema 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acompanhar 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monitorar o Sistema Nacional de Gerenciamento de Recursos 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Hídricos</a:t>
            </a:r>
            <a:endParaRPr lang="pt-BR" sz="16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304" y="133855"/>
            <a:ext cx="2446860" cy="11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4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E402-BAB7-41CC-A035-8D72D3C89FA3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90" y="0"/>
            <a:ext cx="9204823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45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ABF-CFF2-461A-85D6-71D41B3A7330}" type="datetime1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20" y="156840"/>
            <a:ext cx="9411479" cy="65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66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764275" y="2414164"/>
          <a:ext cx="810677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3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alibri" panose="020F0502020204030204" pitchFamily="34" charset="0"/>
                        </a:rPr>
                        <a:t>SEGMENTO</a:t>
                      </a:r>
                      <a:endParaRPr lang="pt-BR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alibri" panose="020F0502020204030204" pitchFamily="34" charset="0"/>
                        </a:rPr>
                        <a:t>NÚMERO DE ADESÕES</a:t>
                      </a:r>
                      <a:endParaRPr lang="pt-BR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ONGS  (OSCIPS e FUNDAÇÕES)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36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SETOR</a:t>
                      </a:r>
                      <a:r>
                        <a:rPr lang="pt-BR" sz="2000" b="1" baseline="0" dirty="0" smtClean="0">
                          <a:latin typeface="Calibri" panose="020F0502020204030204" pitchFamily="34" charset="0"/>
                        </a:rPr>
                        <a:t> PRIVADO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02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UNIVERSIDADES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09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PODER PÚBLICO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09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COMITÊS DE BACIAS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18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FÓRUNS</a:t>
                      </a:r>
                      <a:r>
                        <a:rPr lang="pt-BR" sz="2000" b="1" baseline="0" dirty="0" smtClean="0">
                          <a:latin typeface="Calibri" panose="020F0502020204030204" pitchFamily="34" charset="0"/>
                        </a:rPr>
                        <a:t> ESTADUAIS DE COMITÊS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04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OUTRAS REDES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02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80</a:t>
                      </a:r>
                      <a:endParaRPr lang="pt-BR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04" y="133855"/>
            <a:ext cx="2182890" cy="10244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33574" y="742415"/>
            <a:ext cx="6783388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CONSTRUÇÃO DO OGA</a:t>
            </a:r>
            <a:b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200" b="1" dirty="0" smtClean="0">
                <a:latin typeface="Calibri" pitchFamily="34" charset="0"/>
              </a:rPr>
              <a:t>MEMBROS SIGNATÁRIOS</a:t>
            </a:r>
            <a:endParaRPr lang="en-US" sz="2200" b="1" dirty="0">
              <a:latin typeface="Calibri" pitchFamily="34" charset="0"/>
            </a:endParaRP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6005016" y="303028"/>
            <a:ext cx="1883192" cy="878773"/>
          </a:xfrm>
          <a:prstGeom prst="wedgeRoundRectCallout">
            <a:avLst>
              <a:gd name="adj1" fmla="val 26921"/>
              <a:gd name="adj2" fmla="val 204525"/>
              <a:gd name="adj3" fmla="val 16667"/>
            </a:avLst>
          </a:prstGeom>
          <a:solidFill>
            <a:srgbClr val="1D9F7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ANTES DA ASSEMBLEIA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pt-BR" sz="11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9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3"/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#m.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Props1.xml><?xml version="1.0" encoding="utf-8"?>
<ds:datastoreItem xmlns:ds="http://schemas.openxmlformats.org/officeDocument/2006/customXml" ds:itemID="{1AC2E9F4-A555-4ABF-B309-B5B9394F4F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9FF5FA-5C08-4F45-B010-AC539589FCC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8AE257-FA6C-4114-A375-D06EF88D3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2BA942B9-BD7D-4E05-9D08-F497804DE427}">
  <ds:schemaRefs>
    <ds:schemaRef ds:uri="urn:sharePointPublishingRca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7650</TotalTime>
  <Words>1059</Words>
  <Application>Microsoft Office PowerPoint</Application>
  <PresentationFormat>Personalizar</PresentationFormat>
  <Paragraphs>194</Paragraphs>
  <Slides>28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think-cell Slide</vt:lpstr>
      <vt:lpstr>Slide 1</vt:lpstr>
      <vt:lpstr> Contexto </vt:lpstr>
      <vt:lpstr>Slide 3</vt:lpstr>
      <vt:lpstr>Slide 4</vt:lpstr>
      <vt:lpstr>CONSTRUÇÃO DO OGA Reflexões e Dicas</vt:lpstr>
      <vt:lpstr>CONSTRUÇÃO DO OGA Estudo Governança das Águas</vt:lpstr>
      <vt:lpstr>Slide 7</vt:lpstr>
      <vt:lpstr>Slide 8</vt:lpstr>
      <vt:lpstr>Slide 9</vt:lpstr>
      <vt:lpstr>Slide 10</vt:lpstr>
      <vt:lpstr>Slide 11</vt:lpstr>
      <vt:lpstr>CONSTRUÇÃO DO OGA Construção - Núcleo Executivo</vt:lpstr>
      <vt:lpstr>CONSTRUÇÃO DO OGA DIRETRIZES</vt:lpstr>
      <vt:lpstr>CONSTRUÇÃO DO OGA DIRETRIZES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NÚCLEO EXECUTIVO: CONSENSSO</vt:lpstr>
      <vt:lpstr>Slide 26</vt:lpstr>
      <vt:lpstr>VAMOS NOS FILIAR AO OGA?  VAMOS CRIAR NOSSO NÚCLEO ESTADUAL?</vt:lpstr>
      <vt:lpstr>Slide 28</vt:lpstr>
    </vt:vector>
  </TitlesOfParts>
  <Company>The Boston Consulting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Title Case (Arial Bold 30pt, White) Subtitle in Title Case (Arial 28pt, White)</dc:title>
  <dc:creator>Kraak Eelke</dc:creator>
  <cp:lastModifiedBy>Angelo Falcão</cp:lastModifiedBy>
  <cp:revision>498</cp:revision>
  <cp:lastPrinted>2016-08-23T17:42:57Z</cp:lastPrinted>
  <dcterms:created xsi:type="dcterms:W3CDTF">2016-05-09T20:15:22Z</dcterms:created>
  <dcterms:modified xsi:type="dcterms:W3CDTF">2017-08-10T11:58:16Z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20160229</vt:lpwstr>
  </property>
  <property fmtid="{D5CDD505-2E9C-101B-9397-08002B2CF9AE}" pid="3" name="Format Name">
    <vt:lpwstr>WWF 2016</vt:lpwstr>
  </property>
  <property fmtid="{D5CDD505-2E9C-101B-9397-08002B2CF9AE}" pid="4" name="Template Name">
    <vt:lpwstr>Letter</vt:lpwstr>
  </property>
  <property fmtid="{D5CDD505-2E9C-101B-9397-08002B2CF9AE}" pid="5" name="_NewReviewCycle">
    <vt:lpwstr/>
  </property>
</Properties>
</file>